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9" r:id="rId4"/>
  </p:sldMasterIdLst>
  <p:sldIdLst>
    <p:sldId id="274" r:id="rId5"/>
    <p:sldId id="277" r:id="rId6"/>
    <p:sldId id="289" r:id="rId7"/>
    <p:sldId id="288" r:id="rId8"/>
    <p:sldId id="279" r:id="rId9"/>
    <p:sldId id="280" r:id="rId10"/>
    <p:sldId id="295" r:id="rId11"/>
    <p:sldId id="291" r:id="rId12"/>
    <p:sldId id="284" r:id="rId13"/>
    <p:sldId id="286" r:id="rId14"/>
    <p:sldId id="297" r:id="rId15"/>
    <p:sldId id="302" r:id="rId16"/>
    <p:sldId id="290" r:id="rId17"/>
    <p:sldId id="265" r:id="rId18"/>
    <p:sldId id="294" r:id="rId19"/>
    <p:sldId id="266" r:id="rId20"/>
    <p:sldId id="268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0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3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12/18/2016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8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3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7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75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7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16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6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4275-0786-4094-BDB4-72F9FD545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41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FDB7-0824-41AA-8F30-8329696B2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4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1BB1-8DB0-4DE7-9F7A-D884B7046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93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D988-369C-4BF3-9184-86B82C700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18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1922-7A13-440A-A3BC-8A8FFD095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2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B191-3AD7-4D18-8515-CD49F08B6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8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AD5E-391E-45B7-BAC7-44EA80E0B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6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2953-A973-4AF1-9EF7-D8F1A020B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41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53E8-A25C-4E28-B2B6-2BE0D22357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05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37AA-DD6B-4987-9065-2CB585040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39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6197-EC7C-41F8-A22C-052CED76F7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85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57E8-29DB-41D2-905F-84FC56918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79385-5006-4B23-A3F4-9F8AF20B3359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FC50E-767F-4435-AA48-6D6D38C82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19/03/1438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4008B-0599-4F10-BAB4-EC3C453396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4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disorder disease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simple language this can defined as disease affecting that lead to infertility or sterility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ability of an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temporary inability of the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permanent inability of the animal to reproduce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marL="0" lvl="0" indent="0" algn="just">
              <a:buClr>
                <a:srgbClr val="0BD0D9"/>
              </a:buCl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1-anatomical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(hereditary disease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structural defector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2-functinal defect(hormonal disease)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3-infection causes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4-mangmente  causes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32130"/>
            <a:ext cx="8229600" cy="5808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Oxytocin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Oestradiol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valerate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 3-10 mg. intramuscularly followed 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by Oxytocin 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20 IU - 40 IU 24 hours later to sensitize 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the myometrium and </a:t>
            </a:r>
            <a:r>
              <a:rPr lang="en-US" sz="2400" dirty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dilate the cervix</a:t>
            </a:r>
            <a:r>
              <a:rPr lang="en-US" sz="2400" dirty="0" smtClean="0">
                <a:solidFill>
                  <a:srgbClr val="4C4C4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treatment is the use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PGF2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analogues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lutalyse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(5 ml I/M). These cause regression of the corpus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dilatation of the cervix and expulsion of pus within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5-7 days. Evacuation of the uterus is indicated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signs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estrus.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Antimicrobial therapy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antibacterial drug is to be infused into the uterine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lumen 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expulsion of pus, penicillin is the drug of choice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after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 to 30 days postpartum only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c.pyogenes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Gram-negative anaerobes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remain in the uterus of most of the cows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lugal’s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iodine 0.5% intra uterine therapy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(0.5gram iodine +1grame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potasium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iodine complete to 100ml distal waters ) use 100- 500ml according to size of uterus.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0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pregnancy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anestrous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persist corpus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luteum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cervix closed or open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Uterine wall is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thicker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Uterus has more'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doughy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6- symmetric uterine horn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7- found pus in the uterus</a:t>
            </a:r>
          </a:p>
          <a:p>
            <a:pPr marL="0" indent="0">
              <a:buNone/>
            </a:pPr>
            <a:endParaRPr lang="en-US" sz="26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no 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thrilling of middle uterine artery 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treatment by prostaglandin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8829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anestrous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found CL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the cervix closed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Uterine wall is 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thin wall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5- slipping of fetal membrane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6- asymmetric uterine horn  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7- found fetus and </a:t>
            </a:r>
            <a:r>
              <a:rPr lang="en-US" sz="2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caruncles</a:t>
            </a: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uterus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8- thrilling of middle uterine artery 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8- prevent give prostaglandin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leads to abortion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5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7" y="1412776"/>
            <a:ext cx="45169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emad\Pictures\Farmspeak_-_Minimising_the_impact_of_uterine_infections_tcm80-69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52" y="1412776"/>
            <a:ext cx="43463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0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cow        pregnancy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عنصر نائب للمحتوى 3" descr="http://www.vetnext.com/fotos/bovine29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48472" cy="464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mad\Pictures\rrr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2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Cervicitis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502" y="908720"/>
            <a:ext cx="8931993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definition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Inflammation 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of cervix is associated with </a:t>
            </a:r>
            <a:r>
              <a:rPr lang="en-US" sz="2800" kern="0" dirty="0" err="1">
                <a:solidFill>
                  <a:srgbClr val="002060"/>
                </a:solidFill>
                <a:latin typeface="Times New Roman"/>
              </a:rPr>
              <a:t>metritis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 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following </a:t>
            </a:r>
            <a:r>
              <a:rPr lang="en-US" sz="2800" kern="0" dirty="0">
                <a:solidFill>
                  <a:srgbClr val="002060"/>
                </a:solidFill>
                <a:latin typeface="Times New Roman"/>
              </a:rPr>
              <a:t>abnormal parturition  through vaginal 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contamination.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Symptoms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: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external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os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is edematous , swollen , prolapsed external fold . Reddish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mucopuruleant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cervical mucosa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Times New Roman"/>
              </a:rPr>
              <a:t>Treatment :  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1- Painting with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/>
              </a:rPr>
              <a:t>lugal</a:t>
            </a:r>
            <a:r>
              <a:rPr lang="az-Cyrl-AZ" sz="2800" kern="0" dirty="0" smtClean="0">
                <a:solidFill>
                  <a:srgbClr val="002060"/>
                </a:solidFill>
                <a:latin typeface="Times New Roman"/>
              </a:rPr>
              <a:t>҆</a:t>
            </a: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 s iodine </a:t>
            </a:r>
          </a:p>
          <a:p>
            <a:pPr marL="0" indent="0" algn="just">
              <a:buNone/>
            </a:pPr>
            <a:r>
              <a:rPr lang="en-US" sz="2800" kern="0" dirty="0" smtClean="0">
                <a:solidFill>
                  <a:srgbClr val="002060"/>
                </a:solidFill>
                <a:latin typeface="Times New Roman"/>
              </a:rPr>
              <a:t>3- Uterine douche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5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Vaginitis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:often secondary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cervictis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Also as result of trauma and laceration 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1-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spesific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infection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strep.cocci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staph.cocci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specific causes like IBR,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trichomonasis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vibriosis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Mucopurulant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yellow grey pus is discharged through vulva at irregular interval . On vaginal examination exudate is noticed on the vaginal floor , vaginal wall is inflamed , congest and edematous.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Flashing of vagina with mild antiseptics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Antibiotic infusion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Granular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vulvo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vagintis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an infection disease of vulva and vagina characterized by :development of small elevated pustules or granules . The lesions are more common on the vulva than in vagina . In acute cases the pustules are highly inflamed causing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discharge , which may hang , or mat the hair coat around the tail.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flushing with antiseptics 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antibiotics including local application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/>
            <a:r>
              <a:rPr lang="en-US" smtClean="0"/>
              <a:t>Abortion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95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sz="2600" dirty="0" smtClean="0">
                <a:latin typeface="Times New Roman" pitchFamily="18" charset="0"/>
              </a:rPr>
              <a:t>Infectious Causes:   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Bacterial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i="1" dirty="0" err="1" smtClean="0">
                <a:latin typeface="Times New Roman" pitchFamily="18" charset="0"/>
              </a:rPr>
              <a:t>Brucella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spp</a:t>
            </a:r>
            <a:endParaRPr lang="en-US" sz="2800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Listeriosis</a:t>
            </a:r>
            <a:endParaRPr lang="en-US" sz="28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Leptospirosis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i="1" dirty="0" err="1" smtClean="0">
                <a:latin typeface="Times New Roman" pitchFamily="18" charset="0"/>
              </a:rPr>
              <a:t>Arcanobacterium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pyogenes</a:t>
            </a:r>
            <a:endParaRPr lang="en-US" sz="2800" i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Vibriosis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Protozoal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Trichomonas</a:t>
            </a:r>
            <a:endParaRPr lang="en-US" sz="28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err="1" smtClean="0">
                <a:latin typeface="Times New Roman" pitchFamily="18" charset="0"/>
              </a:rPr>
              <a:t>Neospora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Viral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IBR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sz="2800" dirty="0" smtClean="0">
                <a:latin typeface="Times New Roman" pitchFamily="18" charset="0"/>
              </a:rPr>
              <a:t>BVD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dirty="0" err="1" smtClean="0">
                <a:latin typeface="Times New Roman" pitchFamily="18" charset="0"/>
              </a:rPr>
              <a:t>Mycotic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00400" y="1295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*Especially if abortion storm!</a:t>
            </a:r>
          </a:p>
        </p:txBody>
      </p:sp>
    </p:spTree>
    <p:extLst>
      <p:ext uri="{BB962C8B-B14F-4D97-AF65-F5344CB8AC3E}">
        <p14:creationId xmlns:p14="http://schemas.microsoft.com/office/powerpoint/2010/main" val="113885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Oophoritis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ovaritis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0730" y="620688"/>
            <a:ext cx="8928992" cy="6309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Inflammation / infection of ovary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Secondary to trauma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infection through uterus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extension of infection through uterine walls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easy . Supportive treatment 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infection extended through uterus treatment of the condition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692696"/>
            <a:ext cx="3136811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-ovarian cyst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Pyosalpinx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in the right and left oviducts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3" y="2672132"/>
            <a:ext cx="410477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8230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2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Salpigitis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Unilateral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hydrosalpinx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in the right oviduct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hydrosalpinx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0302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09931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2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endometritis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"Inflammation of endometrium extending not deeper than the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spongiosum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4C4C4C"/>
                </a:solidFill>
                <a:latin typeface="Times New Roman"/>
              </a:rPr>
              <a:t>Clinical signs 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1- White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or whitish-yellow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mucopurulent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vaginal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discharge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comes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out when a diseased cow sit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down.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mucopurulent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discharge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at the time of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estrous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3- 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No signs of systemic illness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like septic puerperal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metritis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4-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Repeat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breeding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and failure of conception are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most common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symptoms of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endometritis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Classification 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Clinical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When the uterine discharge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thrown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animal,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mucopurulent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is called clinical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Subclinical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When the uterine discharge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thrown by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animal is almost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clear,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but give positive reaction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white side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test, this condition is called subclinical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endometritis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</a:rPr>
              <a:t>Treatment: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(1) Antimicrobial therapy </a:t>
            </a:r>
            <a:r>
              <a:rPr lang="en-US" sz="2800" dirty="0" err="1">
                <a:latin typeface="Times New Roman"/>
              </a:rPr>
              <a:t>Oxytetracycline</a:t>
            </a:r>
            <a:r>
              <a:rPr lang="en-US" sz="2800" dirty="0">
                <a:latin typeface="Times New Roman"/>
              </a:rPr>
              <a:t> treatment is effective in most of the </a:t>
            </a:r>
            <a:r>
              <a:rPr lang="en-US" sz="2800" dirty="0" smtClean="0">
                <a:latin typeface="Times New Roman"/>
              </a:rPr>
              <a:t>mixed bacterial </a:t>
            </a:r>
            <a:r>
              <a:rPr lang="en-US" sz="2800" dirty="0">
                <a:latin typeface="Times New Roman"/>
              </a:rPr>
              <a:t>infection that exists in the early post-partum uterus</a:t>
            </a:r>
            <a:r>
              <a:rPr lang="en-US" sz="2800" dirty="0" smtClean="0"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2) Hormonal therapy: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A- </a:t>
            </a:r>
            <a:r>
              <a:rPr lang="en-US" sz="2800" dirty="0" err="1" smtClean="0">
                <a:solidFill>
                  <a:srgbClr val="0070C0"/>
                </a:solidFill>
                <a:latin typeface="Times New Roman"/>
              </a:rPr>
              <a:t>Oestradiol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</a:rPr>
              <a:t>valerate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- Dose 3 to 10 mg. I/M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.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This treatment </a:t>
            </a:r>
            <a:r>
              <a:rPr lang="en-US" sz="2800" dirty="0" smtClean="0">
                <a:solidFill>
                  <a:srgbClr val="4A4A4A"/>
                </a:solidFill>
                <a:latin typeface="Times New Roman"/>
              </a:rPr>
              <a:t>can be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repeated at an interval of 7 days if required.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B-Oxytocin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Administer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low dose (10 to 20 IU) of oxytocin </a:t>
            </a:r>
            <a:r>
              <a:rPr lang="en-US" sz="2800" dirty="0" smtClean="0">
                <a:solidFill>
                  <a:srgbClr val="4A4A4A"/>
                </a:solidFill>
                <a:latin typeface="Times New Roman"/>
              </a:rPr>
              <a:t>within 4 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to 6 hours of the </a:t>
            </a:r>
            <a:r>
              <a:rPr lang="en-US" sz="2800" dirty="0" err="1">
                <a:solidFill>
                  <a:srgbClr val="4A4A4A"/>
                </a:solidFill>
                <a:latin typeface="Times New Roman"/>
              </a:rPr>
              <a:t>oestrogen</a:t>
            </a:r>
            <a:r>
              <a:rPr lang="en-US" sz="2800" dirty="0">
                <a:solidFill>
                  <a:srgbClr val="4A4A4A"/>
                </a:solidFill>
                <a:latin typeface="Times New Roman"/>
              </a:rPr>
              <a:t> injection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/>
              </a:rPr>
              <a:t>C- PGF2a 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analogues: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When corpus </a:t>
            </a:r>
            <a:r>
              <a:rPr lang="en-US" sz="2800" dirty="0" err="1">
                <a:solidFill>
                  <a:srgbClr val="656565"/>
                </a:solidFill>
                <a:latin typeface="Times New Roman"/>
              </a:rPr>
              <a:t>luteum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 is present,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PGF2</a:t>
            </a:r>
            <a:r>
              <a:rPr lang="el-GR" sz="2800" dirty="0" smtClean="0">
                <a:solidFill>
                  <a:srgbClr val="656565"/>
                </a:solidFill>
                <a:latin typeface="Times New Roman"/>
              </a:rPr>
              <a:t>α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is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the most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successful treatment both in terms of cure rate and </a:t>
            </a:r>
            <a:r>
              <a:rPr lang="en-US" sz="2800" dirty="0" smtClean="0">
                <a:solidFill>
                  <a:srgbClr val="656565"/>
                </a:solidFill>
                <a:latin typeface="Times New Roman"/>
              </a:rPr>
              <a:t>calving to 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conception interval. </a:t>
            </a:r>
            <a:r>
              <a:rPr lang="en-US" sz="2800" dirty="0" err="1">
                <a:solidFill>
                  <a:srgbClr val="656565"/>
                </a:solidFill>
                <a:latin typeface="Times New Roman"/>
              </a:rPr>
              <a:t>Lutalyse</a:t>
            </a:r>
            <a:r>
              <a:rPr lang="en-US" sz="2800" dirty="0">
                <a:solidFill>
                  <a:srgbClr val="656565"/>
                </a:solidFill>
                <a:latin typeface="Times New Roman"/>
              </a:rPr>
              <a:t> 5 ml. I/M. </a:t>
            </a:r>
            <a:endParaRPr lang="en-US" sz="2800" dirty="0" smtClean="0">
              <a:solidFill>
                <a:srgbClr val="656565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FF0000"/>
                </a:solidFill>
                <a:latin typeface="Arial"/>
              </a:rPr>
              <a:t>(3) </a:t>
            </a:r>
            <a:r>
              <a:rPr lang="en-US" sz="2600" dirty="0">
                <a:solidFill>
                  <a:srgbClr val="FF0000"/>
                </a:solidFill>
                <a:latin typeface="Times New Roman"/>
              </a:rPr>
              <a:t>Supportive 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</a:rPr>
              <a:t>therapy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</a:rPr>
              <a:t>Mineral mixture containing </a:t>
            </a:r>
            <a:r>
              <a:rPr lang="en-US" sz="2800" dirty="0" err="1">
                <a:latin typeface="Times New Roman"/>
              </a:rPr>
              <a:t>Vit</a:t>
            </a:r>
            <a:r>
              <a:rPr lang="en-US" sz="2800" dirty="0">
                <a:latin typeface="Times New Roman"/>
              </a:rPr>
              <a:t>. A, D &amp; E helps in </a:t>
            </a:r>
            <a:r>
              <a:rPr lang="en-US" sz="2800" dirty="0" smtClean="0">
                <a:latin typeface="Times New Roman"/>
              </a:rPr>
              <a:t>regeneration of </a:t>
            </a:r>
            <a:r>
              <a:rPr lang="en-US" sz="2800" dirty="0">
                <a:latin typeface="Times New Roman"/>
              </a:rPr>
              <a:t>damaged endometrium and enhances immunity and tone </a:t>
            </a:r>
            <a:r>
              <a:rPr lang="en-US" sz="2800" dirty="0" smtClean="0">
                <a:latin typeface="Times New Roman"/>
              </a:rPr>
              <a:t>of the </a:t>
            </a:r>
            <a:r>
              <a:rPr lang="en-US" sz="2800" dirty="0">
                <a:latin typeface="Times New Roman"/>
              </a:rPr>
              <a:t>uterine muscles</a:t>
            </a:r>
            <a:endParaRPr lang="en-US" sz="2800" dirty="0" smtClean="0">
              <a:solidFill>
                <a:srgbClr val="FF0000"/>
              </a:solidFill>
              <a:latin typeface="Times New Roman"/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7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3" descr="C:\Users\alshariqa\Downloads\image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emad\Pictures\index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12" y="1600200"/>
            <a:ext cx="3624376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9361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metricure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treatment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289720"/>
            <a:ext cx="4041775" cy="88515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metricure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emad\Pictures\gg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0445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ETRIC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02402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3074"/>
            <a:ext cx="432048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6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0486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characterized by the accumulation of pus in the uterus and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retained corpus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with failure of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estrous". it classified closed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open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In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postpartum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pyometra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cervix does not remain too tight.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some of the pus escapes when the cow lies down, urinates or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defecates.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Fail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show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estrous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3-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per-rectal examination: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A- Uterus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remains enlarged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the sides.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B- Uterine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wall is thicker than what it is during pregnancy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C- Presence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corpus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D- Uterus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more' doughy' (uterus is felt like soft balls of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wheat-flour when fingers are pressed into)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 No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caruncles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1022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نسق Office</vt:lpstr>
      <vt:lpstr>تدفق</vt:lpstr>
      <vt:lpstr>سمة Office</vt:lpstr>
      <vt:lpstr>1_Default Design</vt:lpstr>
      <vt:lpstr>Reproductive disorder disease</vt:lpstr>
      <vt:lpstr>Oophoritis / ovaritis </vt:lpstr>
      <vt:lpstr>Salpingitis </vt:lpstr>
      <vt:lpstr>Salpigitis </vt:lpstr>
      <vt:lpstr>endometritis</vt:lpstr>
      <vt:lpstr>Treatment:</vt:lpstr>
      <vt:lpstr>Endometritis in cow</vt:lpstr>
      <vt:lpstr>Use metricure to treatment endometritis </vt:lpstr>
      <vt:lpstr>Pyometra </vt:lpstr>
      <vt:lpstr>Treatment </vt:lpstr>
      <vt:lpstr>Pyometra                pregnancy        </vt:lpstr>
      <vt:lpstr>Open pyometra</vt:lpstr>
      <vt:lpstr>Pyometra in cow        pregnancy</vt:lpstr>
      <vt:lpstr>Cervicitis </vt:lpstr>
      <vt:lpstr>PowerPoint Presentation</vt:lpstr>
      <vt:lpstr>Vaginitis </vt:lpstr>
      <vt:lpstr>Granular vulvo - vagintis</vt:lpstr>
      <vt:lpstr>Abortion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emad</dc:creator>
  <cp:lastModifiedBy>DR.Ahmed Saker 2o1O</cp:lastModifiedBy>
  <cp:revision>111</cp:revision>
  <dcterms:created xsi:type="dcterms:W3CDTF">2014-12-18T19:33:36Z</dcterms:created>
  <dcterms:modified xsi:type="dcterms:W3CDTF">2016-12-18T16:03:04Z</dcterms:modified>
</cp:coreProperties>
</file>